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2" d="100"/>
          <a:sy n="62" d="100"/>
        </p:scale>
        <p:origin x="327" y="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hani Samhitha Kanakagiri" userId="2638a7f87ec7a5c3" providerId="LiveId" clId="{806C3DE2-1340-4762-9B0B-35087458E231}"/>
    <pc:docChg chg="modSld">
      <pc:chgData name="Phani Samhitha Kanakagiri" userId="2638a7f87ec7a5c3" providerId="LiveId" clId="{806C3DE2-1340-4762-9B0B-35087458E231}" dt="2023-11-09T04:49:05.391" v="35" actId="20577"/>
      <pc:docMkLst>
        <pc:docMk/>
      </pc:docMkLst>
      <pc:sldChg chg="modSp mod">
        <pc:chgData name="Phani Samhitha Kanakagiri" userId="2638a7f87ec7a5c3" providerId="LiveId" clId="{806C3DE2-1340-4762-9B0B-35087458E231}" dt="2023-11-09T04:49:05.391" v="35" actId="20577"/>
        <pc:sldMkLst>
          <pc:docMk/>
          <pc:sldMk cId="0" sldId="257"/>
        </pc:sldMkLst>
        <pc:spChg chg="mod">
          <ac:chgData name="Phani Samhitha Kanakagiri" userId="2638a7f87ec7a5c3" providerId="LiveId" clId="{806C3DE2-1340-4762-9B0B-35087458E231}" dt="2023-11-09T04:49:05.391" v="35" actId="20577"/>
          <ac:spMkLst>
            <pc:docMk/>
            <pc:sldMk cId="0" sldId="257"/>
            <ac:spMk id="7" creationId="{00000000-0000-0000-0000-000000000000}"/>
          </ac:spMkLst>
        </pc:spChg>
      </pc:sldChg>
    </pc:docChg>
  </pc:docChgLst>
</pc:chgInfo>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13981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hyperlink" Target="https://gamma.app" TargetMode="Externa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hyperlink" Target="https://gamma.app"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2342912"/>
            <a:ext cx="7477601" cy="2499598"/>
          </a:xfrm>
          <a:prstGeom prst="rect">
            <a:avLst/>
          </a:prstGeom>
          <a:noFill/>
          <a:ln/>
        </p:spPr>
        <p:txBody>
          <a:bodyPr wrap="square" rtlCol="0" anchor="t"/>
          <a:lstStyle/>
          <a:p>
            <a:pPr marL="0" indent="0">
              <a:lnSpc>
                <a:spcPts val="6561"/>
              </a:lnSpc>
              <a:buNone/>
            </a:pPr>
            <a:r>
              <a:rPr lang="en-US" sz="5249" b="1" dirty="0">
                <a:solidFill>
                  <a:srgbClr val="000000"/>
                </a:solidFill>
                <a:latin typeface="p22-mackinac-pro" pitchFamily="34" charset="0"/>
                <a:ea typeface="p22-mackinac-pro" pitchFamily="34" charset="-122"/>
                <a:cs typeface="p22-mackinac-pro" pitchFamily="34" charset="-120"/>
              </a:rPr>
              <a:t>Cafe Management System: Streamlining Operations</a:t>
            </a:r>
            <a:endParaRPr lang="en-US" sz="5249" dirty="0"/>
          </a:p>
        </p:txBody>
      </p:sp>
      <p:sp>
        <p:nvSpPr>
          <p:cNvPr id="6" name="Text 2"/>
          <p:cNvSpPr/>
          <p:nvPr/>
        </p:nvSpPr>
        <p:spPr>
          <a:xfrm>
            <a:off x="6319599" y="5175766"/>
            <a:ext cx="7477601"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Simplify your cafe operations with an efficient management system that enhances customer experience and optimizes productivity.</a:t>
            </a:r>
            <a:endParaRPr lang="en-US" sz="1750" dirty="0"/>
          </a:p>
        </p:txBody>
      </p:sp>
      <p:pic>
        <p:nvPicPr>
          <p:cNvPr id="7"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37993" y="2037278"/>
            <a:ext cx="10554414" cy="355402"/>
          </a:xfrm>
          <a:prstGeom prst="rect">
            <a:avLst/>
          </a:prstGeom>
          <a:noFill/>
          <a:ln/>
        </p:spPr>
        <p:txBody>
          <a:bodyPr wrap="none" rtlCol="0" anchor="t"/>
          <a:lstStyle/>
          <a:p>
            <a:pPr marL="0" indent="0">
              <a:lnSpc>
                <a:spcPts val="2799"/>
              </a:lnSpc>
              <a:buNone/>
            </a:pPr>
            <a:endParaRPr lang="en-US" sz="1750" dirty="0"/>
          </a:p>
        </p:txBody>
      </p:sp>
      <p:sp>
        <p:nvSpPr>
          <p:cNvPr id="5" name="Text 2"/>
          <p:cNvSpPr/>
          <p:nvPr/>
        </p:nvSpPr>
        <p:spPr>
          <a:xfrm>
            <a:off x="2037993" y="2614851"/>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THANK YOU </a:t>
            </a:r>
            <a:endParaRPr lang="en-US" sz="4374" dirty="0"/>
          </a:p>
        </p:txBody>
      </p:sp>
      <p:sp>
        <p:nvSpPr>
          <p:cNvPr id="6" name="Text 3"/>
          <p:cNvSpPr/>
          <p:nvPr/>
        </p:nvSpPr>
        <p:spPr>
          <a:xfrm>
            <a:off x="2037993" y="3642479"/>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By:</a:t>
            </a:r>
            <a:endParaRPr lang="en-US" sz="4374" dirty="0"/>
          </a:p>
        </p:txBody>
      </p:sp>
      <p:sp>
        <p:nvSpPr>
          <p:cNvPr id="7" name="Text 4"/>
          <p:cNvSpPr/>
          <p:nvPr/>
        </p:nvSpPr>
        <p:spPr>
          <a:xfrm>
            <a:off x="2037993" y="4670108"/>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Swateekha</a:t>
            </a:r>
            <a:endParaRPr lang="en-US" sz="4374" dirty="0"/>
          </a:p>
        </p:txBody>
      </p:sp>
      <p:sp>
        <p:nvSpPr>
          <p:cNvPr id="8" name="Text 5"/>
          <p:cNvSpPr/>
          <p:nvPr/>
        </p:nvSpPr>
        <p:spPr>
          <a:xfrm>
            <a:off x="2037993" y="5697736"/>
            <a:ext cx="481584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Phani Samhitha    </a:t>
            </a:r>
            <a:endParaRPr lang="en-US" sz="4374" dirty="0"/>
          </a:p>
        </p:txBody>
      </p:sp>
      <p:pic>
        <p:nvPicPr>
          <p:cNvPr id="9"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sp>
      <p:sp>
        <p:nvSpPr>
          <p:cNvPr id="6" name="Text 2"/>
          <p:cNvSpPr/>
          <p:nvPr/>
        </p:nvSpPr>
        <p:spPr>
          <a:xfrm>
            <a:off x="2037993" y="2712482"/>
            <a:ext cx="548640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Problem Statement:</a:t>
            </a:r>
            <a:endParaRPr lang="en-US" sz="4374" dirty="0"/>
          </a:p>
        </p:txBody>
      </p:sp>
      <p:sp>
        <p:nvSpPr>
          <p:cNvPr id="7" name="Text 3"/>
          <p:cNvSpPr/>
          <p:nvPr/>
        </p:nvSpPr>
        <p:spPr>
          <a:xfrm>
            <a:off x="2037993" y="3740110"/>
            <a:ext cx="10554414" cy="1777008"/>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Our idea was to come up with a smart cafe management system, which would make lives easier. The cafe management system should be able to provide the menu, take  orders , show the availability </a:t>
            </a:r>
            <a:r>
              <a:rPr lang="en-US" sz="1750">
                <a:solidFill>
                  <a:srgbClr val="272525"/>
                </a:solidFill>
                <a:latin typeface="Eudoxus Sans" pitchFamily="34" charset="0"/>
                <a:ea typeface="Eudoxus Sans" pitchFamily="34" charset="-122"/>
                <a:cs typeface="Eudoxus Sans" pitchFamily="34" charset="-120"/>
              </a:rPr>
              <a:t>of telescopes </a:t>
            </a:r>
            <a:r>
              <a:rPr lang="en-US" sz="1750" dirty="0">
                <a:solidFill>
                  <a:srgbClr val="272525"/>
                </a:solidFill>
                <a:latin typeface="Eudoxus Sans" pitchFamily="34" charset="0"/>
                <a:ea typeface="Eudoxus Sans" pitchFamily="34" charset="-122"/>
                <a:cs typeface="Eudoxus Sans" pitchFamily="34" charset="-120"/>
              </a:rPr>
              <a:t>for stargazing and other special facilities of the cafe. It should also get feedback from the user. This cafe management system in short should streamline all the work and make the work efficient and effortless</a:t>
            </a:r>
            <a:endParaRPr lang="en-US" sz="1750" dirty="0"/>
          </a:p>
        </p:txBody>
      </p:sp>
      <p:pic>
        <p:nvPicPr>
          <p:cNvPr id="8"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736521"/>
            <a:ext cx="9306401"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The Need for a Cafe Management System</a:t>
            </a:r>
            <a:endParaRPr lang="en-US" sz="4374" dirty="0"/>
          </a:p>
        </p:txBody>
      </p:sp>
      <p:sp>
        <p:nvSpPr>
          <p:cNvPr id="6" name="Shape 2"/>
          <p:cNvSpPr/>
          <p:nvPr/>
        </p:nvSpPr>
        <p:spPr>
          <a:xfrm>
            <a:off x="833199" y="2632115"/>
            <a:ext cx="499943" cy="499943"/>
          </a:xfrm>
          <a:prstGeom prst="roundRect">
            <a:avLst>
              <a:gd name="adj" fmla="val 20000"/>
            </a:avLst>
          </a:prstGeom>
          <a:solidFill>
            <a:srgbClr val="CCEEFF"/>
          </a:solidFill>
          <a:ln w="13811">
            <a:solidFill>
              <a:srgbClr val="99DDFF"/>
            </a:solidFill>
            <a:prstDash val="solid"/>
          </a:ln>
        </p:spPr>
      </p:sp>
      <p:sp>
        <p:nvSpPr>
          <p:cNvPr id="7" name="Text 3"/>
          <p:cNvSpPr/>
          <p:nvPr/>
        </p:nvSpPr>
        <p:spPr>
          <a:xfrm>
            <a:off x="1014532" y="2673787"/>
            <a:ext cx="13716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8" name="Text 4"/>
          <p:cNvSpPr/>
          <p:nvPr/>
        </p:nvSpPr>
        <p:spPr>
          <a:xfrm>
            <a:off x="1555313" y="2708434"/>
            <a:ext cx="403098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Seamless Ordering Process </a:t>
            </a:r>
            <a:r>
              <a:rPr lang="en-US" sz="2187" b="1" dirty="0">
                <a:solidFill>
                  <a:srgbClr val="000000"/>
                </a:solidFill>
                <a:latin typeface="p22-mackinac-pro" pitchFamily="34" charset="0"/>
                <a:ea typeface="p22-mackinac-pro" pitchFamily="34" charset="-122"/>
                <a:cs typeface="p22-mackinac-pro" pitchFamily="34" charset="-120"/>
              </a:rPr>
              <a:t>📝</a:t>
            </a:r>
            <a:endParaRPr lang="en-US" sz="2187" dirty="0"/>
          </a:p>
        </p:txBody>
      </p:sp>
      <p:sp>
        <p:nvSpPr>
          <p:cNvPr id="9" name="Text 5"/>
          <p:cNvSpPr/>
          <p:nvPr/>
        </p:nvSpPr>
        <p:spPr>
          <a:xfrm>
            <a:off x="1555313" y="3277791"/>
            <a:ext cx="8584287"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Eliminate order errors and reduce waiting time with an intuitive digital ordering system.</a:t>
            </a:r>
            <a:endParaRPr lang="en-US" sz="1750" dirty="0"/>
          </a:p>
        </p:txBody>
      </p:sp>
      <p:sp>
        <p:nvSpPr>
          <p:cNvPr id="10" name="Shape 6"/>
          <p:cNvSpPr/>
          <p:nvPr/>
        </p:nvSpPr>
        <p:spPr>
          <a:xfrm>
            <a:off x="833199" y="4384358"/>
            <a:ext cx="499943" cy="499943"/>
          </a:xfrm>
          <a:prstGeom prst="roundRect">
            <a:avLst>
              <a:gd name="adj" fmla="val 20000"/>
            </a:avLst>
          </a:prstGeom>
          <a:solidFill>
            <a:srgbClr val="CCEEFF"/>
          </a:solidFill>
          <a:ln w="13811">
            <a:solidFill>
              <a:srgbClr val="99DDFF"/>
            </a:solidFill>
            <a:prstDash val="solid"/>
          </a:ln>
        </p:spPr>
      </p:sp>
      <p:sp>
        <p:nvSpPr>
          <p:cNvPr id="11" name="Text 7"/>
          <p:cNvSpPr/>
          <p:nvPr/>
        </p:nvSpPr>
        <p:spPr>
          <a:xfrm>
            <a:off x="987862" y="4426029"/>
            <a:ext cx="19050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2" name="Text 8"/>
          <p:cNvSpPr/>
          <p:nvPr/>
        </p:nvSpPr>
        <p:spPr>
          <a:xfrm>
            <a:off x="1555313" y="4460677"/>
            <a:ext cx="358902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Inventory Management </a:t>
            </a:r>
            <a:r>
              <a:rPr lang="en-US" sz="2187" b="1" dirty="0">
                <a:solidFill>
                  <a:srgbClr val="000000"/>
                </a:solidFill>
                <a:latin typeface="p22-mackinac-pro" pitchFamily="34" charset="0"/>
                <a:ea typeface="p22-mackinac-pro" pitchFamily="34" charset="-122"/>
                <a:cs typeface="p22-mackinac-pro" pitchFamily="34" charset="-120"/>
              </a:rPr>
              <a:t>📊</a:t>
            </a:r>
            <a:endParaRPr lang="en-US" sz="2187" dirty="0"/>
          </a:p>
        </p:txBody>
      </p:sp>
      <p:sp>
        <p:nvSpPr>
          <p:cNvPr id="13" name="Text 9"/>
          <p:cNvSpPr/>
          <p:nvPr/>
        </p:nvSpPr>
        <p:spPr>
          <a:xfrm>
            <a:off x="1555313" y="5030033"/>
            <a:ext cx="8584287"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Efficiently track and manage your cafe's supplies, reducing waste and ensuring optimal stock levels.</a:t>
            </a:r>
            <a:endParaRPr lang="en-US" sz="1750" dirty="0"/>
          </a:p>
        </p:txBody>
      </p:sp>
      <p:sp>
        <p:nvSpPr>
          <p:cNvPr id="14" name="Shape 10"/>
          <p:cNvSpPr/>
          <p:nvPr/>
        </p:nvSpPr>
        <p:spPr>
          <a:xfrm>
            <a:off x="833199" y="6136600"/>
            <a:ext cx="499943" cy="499943"/>
          </a:xfrm>
          <a:prstGeom prst="roundRect">
            <a:avLst>
              <a:gd name="adj" fmla="val 20000"/>
            </a:avLst>
          </a:prstGeom>
          <a:solidFill>
            <a:srgbClr val="CCEEFF"/>
          </a:solidFill>
          <a:ln w="13811">
            <a:solidFill>
              <a:srgbClr val="99DDFF"/>
            </a:solidFill>
            <a:prstDash val="solid"/>
          </a:ln>
        </p:spPr>
      </p:sp>
      <p:sp>
        <p:nvSpPr>
          <p:cNvPr id="15" name="Text 11"/>
          <p:cNvSpPr/>
          <p:nvPr/>
        </p:nvSpPr>
        <p:spPr>
          <a:xfrm>
            <a:off x="984052" y="6178272"/>
            <a:ext cx="19812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16" name="Text 12"/>
          <p:cNvSpPr/>
          <p:nvPr/>
        </p:nvSpPr>
        <p:spPr>
          <a:xfrm>
            <a:off x="1555313" y="6212919"/>
            <a:ext cx="320040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Employee Efficiency </a:t>
            </a:r>
            <a:r>
              <a:rPr lang="en-US" sz="2187" b="1" dirty="0">
                <a:solidFill>
                  <a:srgbClr val="000000"/>
                </a:solidFill>
                <a:latin typeface="p22-mackinac-pro" pitchFamily="34" charset="0"/>
                <a:ea typeface="p22-mackinac-pro" pitchFamily="34" charset="-122"/>
                <a:cs typeface="p22-mackinac-pro" pitchFamily="34" charset="-120"/>
              </a:rPr>
              <a:t>✨</a:t>
            </a:r>
            <a:endParaRPr lang="en-US" sz="2187" dirty="0"/>
          </a:p>
        </p:txBody>
      </p:sp>
      <p:sp>
        <p:nvSpPr>
          <p:cNvPr id="17" name="Text 13"/>
          <p:cNvSpPr/>
          <p:nvPr/>
        </p:nvSpPr>
        <p:spPr>
          <a:xfrm>
            <a:off x="1555313" y="6782276"/>
            <a:ext cx="8584287"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Empower your staff with tools and analytics to streamline their tasks, improving service quality.</a:t>
            </a:r>
            <a:endParaRPr lang="en-US" sz="1750" dirty="0"/>
          </a:p>
        </p:txBody>
      </p:sp>
      <p:pic>
        <p:nvPicPr>
          <p:cNvPr id="18"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37993" y="1115735"/>
            <a:ext cx="10554414"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Key Features of our Cafe Management System</a:t>
            </a:r>
            <a:endParaRPr lang="en-US" sz="4374" dirty="0"/>
          </a:p>
        </p:txBody>
      </p:sp>
      <p:sp>
        <p:nvSpPr>
          <p:cNvPr id="5" name="Text 2"/>
          <p:cNvSpPr/>
          <p:nvPr/>
        </p:nvSpPr>
        <p:spPr>
          <a:xfrm>
            <a:off x="2037993" y="3059906"/>
            <a:ext cx="2232065" cy="416481"/>
          </a:xfrm>
          <a:prstGeom prst="rect">
            <a:avLst/>
          </a:prstGeom>
          <a:noFill/>
          <a:ln/>
        </p:spPr>
        <p:txBody>
          <a:bodyPr wrap="none" rtlCol="0" anchor="t"/>
          <a:lstStyle/>
          <a:p>
            <a:pPr marL="0" indent="0">
              <a:lnSpc>
                <a:spcPts val="3281"/>
              </a:lnSpc>
              <a:buNone/>
            </a:pPr>
            <a:r>
              <a:rPr lang="en-US" sz="2624" b="1" dirty="0">
                <a:solidFill>
                  <a:srgbClr val="000000"/>
                </a:solidFill>
                <a:latin typeface="p22-mackinac-pro" pitchFamily="34" charset="0"/>
                <a:ea typeface="p22-mackinac-pro" pitchFamily="34" charset="-122"/>
                <a:cs typeface="p22-mackinac-pro" pitchFamily="34" charset="-120"/>
              </a:rPr>
              <a:t>Menu details</a:t>
            </a:r>
            <a:endParaRPr lang="en-US" sz="2624" dirty="0"/>
          </a:p>
        </p:txBody>
      </p:sp>
      <p:sp>
        <p:nvSpPr>
          <p:cNvPr id="6" name="Text 3"/>
          <p:cNvSpPr/>
          <p:nvPr/>
        </p:nvSpPr>
        <p:spPr>
          <a:xfrm>
            <a:off x="2037993" y="3698557"/>
            <a:ext cx="2232065" cy="2132409"/>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Allow customers to choose their desired items in a fingertip, avoiding the problem of long queues.</a:t>
            </a:r>
            <a:endParaRPr lang="en-US" sz="1750" dirty="0"/>
          </a:p>
        </p:txBody>
      </p:sp>
      <p:sp>
        <p:nvSpPr>
          <p:cNvPr id="7" name="Text 4"/>
          <p:cNvSpPr/>
          <p:nvPr/>
        </p:nvSpPr>
        <p:spPr>
          <a:xfrm>
            <a:off x="4819650" y="3059906"/>
            <a:ext cx="2232065" cy="1249442"/>
          </a:xfrm>
          <a:prstGeom prst="rect">
            <a:avLst/>
          </a:prstGeom>
          <a:noFill/>
          <a:ln/>
        </p:spPr>
        <p:txBody>
          <a:bodyPr wrap="square" rtlCol="0" anchor="t"/>
          <a:lstStyle/>
          <a:p>
            <a:pPr marL="0" indent="0">
              <a:lnSpc>
                <a:spcPts val="3281"/>
              </a:lnSpc>
              <a:buNone/>
            </a:pPr>
            <a:r>
              <a:rPr lang="en-US" sz="2624" b="1" dirty="0">
                <a:solidFill>
                  <a:srgbClr val="000000"/>
                </a:solidFill>
                <a:latin typeface="p22-mackinac-pro" pitchFamily="34" charset="0"/>
                <a:ea typeface="p22-mackinac-pro" pitchFamily="34" charset="-122"/>
                <a:cs typeface="p22-mackinac-pro" pitchFamily="34" charset="-120"/>
              </a:rPr>
              <a:t>Order review ,billing and feedback</a:t>
            </a:r>
            <a:endParaRPr lang="en-US" sz="2624" dirty="0"/>
          </a:p>
        </p:txBody>
      </p:sp>
      <p:sp>
        <p:nvSpPr>
          <p:cNvPr id="8" name="Text 5"/>
          <p:cNvSpPr/>
          <p:nvPr/>
        </p:nvSpPr>
        <p:spPr>
          <a:xfrm>
            <a:off x="4819650" y="4531519"/>
            <a:ext cx="2232065" cy="1777008"/>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Instant review of orders to avoid confusion and the total amount to be paid is displayed.</a:t>
            </a:r>
            <a:endParaRPr lang="en-US" sz="1750" dirty="0"/>
          </a:p>
        </p:txBody>
      </p:sp>
      <p:sp>
        <p:nvSpPr>
          <p:cNvPr id="9" name="Text 6"/>
          <p:cNvSpPr/>
          <p:nvPr/>
        </p:nvSpPr>
        <p:spPr>
          <a:xfrm>
            <a:off x="7601307" y="3059906"/>
            <a:ext cx="2232065" cy="832961"/>
          </a:xfrm>
          <a:prstGeom prst="rect">
            <a:avLst/>
          </a:prstGeom>
          <a:noFill/>
          <a:ln/>
        </p:spPr>
        <p:txBody>
          <a:bodyPr wrap="square" rtlCol="0" anchor="t"/>
          <a:lstStyle/>
          <a:p>
            <a:pPr marL="0" indent="0">
              <a:lnSpc>
                <a:spcPts val="3281"/>
              </a:lnSpc>
              <a:buNone/>
            </a:pPr>
            <a:r>
              <a:rPr lang="en-US" sz="2624" b="1" dirty="0">
                <a:solidFill>
                  <a:srgbClr val="000000"/>
                </a:solidFill>
                <a:latin typeface="p22-mackinac-pro" pitchFamily="34" charset="0"/>
                <a:ea typeface="p22-mackinac-pro" pitchFamily="34" charset="-122"/>
                <a:cs typeface="p22-mackinac-pro" pitchFamily="34" charset="-120"/>
              </a:rPr>
              <a:t>Booking for stargazing</a:t>
            </a:r>
            <a:endParaRPr lang="en-US" sz="2624" dirty="0"/>
          </a:p>
        </p:txBody>
      </p:sp>
      <p:sp>
        <p:nvSpPr>
          <p:cNvPr id="10" name="Text 7"/>
          <p:cNvSpPr/>
          <p:nvPr/>
        </p:nvSpPr>
        <p:spPr>
          <a:xfrm>
            <a:off x="7601307" y="4115038"/>
            <a:ext cx="2232065" cy="2132409"/>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Three telescopes available in the cafe can be booked in advance to enjoy the experience of star gazing at night.</a:t>
            </a:r>
            <a:endParaRPr lang="en-US" sz="1750" dirty="0"/>
          </a:p>
        </p:txBody>
      </p:sp>
      <p:sp>
        <p:nvSpPr>
          <p:cNvPr id="11" name="Text 8"/>
          <p:cNvSpPr/>
          <p:nvPr/>
        </p:nvSpPr>
        <p:spPr>
          <a:xfrm>
            <a:off x="10382964" y="3059906"/>
            <a:ext cx="2232065" cy="832961"/>
          </a:xfrm>
          <a:prstGeom prst="rect">
            <a:avLst/>
          </a:prstGeom>
          <a:noFill/>
          <a:ln/>
        </p:spPr>
        <p:txBody>
          <a:bodyPr wrap="square" rtlCol="0" anchor="t"/>
          <a:lstStyle/>
          <a:p>
            <a:pPr marL="0" indent="0">
              <a:lnSpc>
                <a:spcPts val="3281"/>
              </a:lnSpc>
              <a:buNone/>
            </a:pPr>
            <a:r>
              <a:rPr lang="en-US" sz="2624" b="1" dirty="0">
                <a:solidFill>
                  <a:srgbClr val="000000"/>
                </a:solidFill>
                <a:latin typeface="p22-mackinac-pro" pitchFamily="34" charset="0"/>
                <a:ea typeface="p22-mackinac-pro" pitchFamily="34" charset="-122"/>
                <a:cs typeface="p22-mackinac-pro" pitchFamily="34" charset="-120"/>
              </a:rPr>
              <a:t>Borrowing books</a:t>
            </a:r>
            <a:endParaRPr lang="en-US" sz="2624" dirty="0"/>
          </a:p>
        </p:txBody>
      </p:sp>
      <p:sp>
        <p:nvSpPr>
          <p:cNvPr id="12" name="Text 9"/>
          <p:cNvSpPr/>
          <p:nvPr/>
        </p:nvSpPr>
        <p:spPr>
          <a:xfrm>
            <a:off x="10382964" y="4115038"/>
            <a:ext cx="2232065" cy="1777008"/>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Displays the available books to choose from, to have an enriching visit to our cafe.</a:t>
            </a:r>
            <a:endParaRPr lang="en-US" sz="1750" dirty="0"/>
          </a:p>
        </p:txBody>
      </p:sp>
      <p:sp>
        <p:nvSpPr>
          <p:cNvPr id="13" name="Text 10"/>
          <p:cNvSpPr/>
          <p:nvPr/>
        </p:nvSpPr>
        <p:spPr>
          <a:xfrm>
            <a:off x="2037993" y="6758345"/>
            <a:ext cx="10554414" cy="355402"/>
          </a:xfrm>
          <a:prstGeom prst="rect">
            <a:avLst/>
          </a:prstGeom>
          <a:noFill/>
          <a:ln/>
        </p:spPr>
        <p:txBody>
          <a:bodyPr wrap="none" rtlCol="0" anchor="t"/>
          <a:lstStyle/>
          <a:p>
            <a:pPr marL="0" indent="0">
              <a:lnSpc>
                <a:spcPts val="2799"/>
              </a:lnSpc>
              <a:buNone/>
            </a:pPr>
            <a:endParaRPr lang="en-US" sz="1750" dirty="0"/>
          </a:p>
        </p:txBody>
      </p:sp>
      <p:pic>
        <p:nvPicPr>
          <p:cNvPr id="14"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2383">
            <a:solidFill>
              <a:srgbClr val="FFFFFF">
                <a:alpha val="64000"/>
              </a:srgbClr>
            </a:solidFill>
            <a:prstDash val="solid"/>
          </a:ln>
        </p:spPr>
      </p:sp>
      <p:sp>
        <p:nvSpPr>
          <p:cNvPr id="4" name="Text 1"/>
          <p:cNvSpPr/>
          <p:nvPr/>
        </p:nvSpPr>
        <p:spPr>
          <a:xfrm>
            <a:off x="2569607" y="574358"/>
            <a:ext cx="7117080" cy="624483"/>
          </a:xfrm>
          <a:prstGeom prst="rect">
            <a:avLst/>
          </a:prstGeom>
          <a:noFill/>
          <a:ln/>
        </p:spPr>
        <p:txBody>
          <a:bodyPr wrap="none" rtlCol="0" anchor="t"/>
          <a:lstStyle/>
          <a:p>
            <a:pPr marL="0" indent="0">
              <a:lnSpc>
                <a:spcPts val="4917"/>
              </a:lnSpc>
              <a:buNone/>
            </a:pPr>
            <a:r>
              <a:rPr lang="en-US" sz="3933" b="1" dirty="0">
                <a:solidFill>
                  <a:srgbClr val="000000"/>
                </a:solidFill>
                <a:latin typeface="p22-mackinac-pro" pitchFamily="34" charset="0"/>
                <a:ea typeface="p22-mackinac-pro" pitchFamily="34" charset="-122"/>
                <a:cs typeface="p22-mackinac-pro" pitchFamily="34" charset="-120"/>
              </a:rPr>
              <a:t>Programming concepts used:</a:t>
            </a:r>
            <a:endParaRPr lang="en-US" sz="3933" dirty="0"/>
          </a:p>
        </p:txBody>
      </p:sp>
      <p:sp>
        <p:nvSpPr>
          <p:cNvPr id="5" name="Text 2"/>
          <p:cNvSpPr/>
          <p:nvPr/>
        </p:nvSpPr>
        <p:spPr>
          <a:xfrm>
            <a:off x="2889171" y="1598414"/>
            <a:ext cx="9171503" cy="639127"/>
          </a:xfrm>
          <a:prstGeom prst="rect">
            <a:avLst/>
          </a:prstGeom>
          <a:noFill/>
          <a:ln/>
        </p:spPr>
        <p:txBody>
          <a:bodyPr wrap="square" rtlCol="0" anchor="t"/>
          <a:lstStyle/>
          <a:p>
            <a:pPr marL="342900" indent="-342900" algn="l">
              <a:lnSpc>
                <a:spcPts val="2517"/>
              </a:lnSpc>
              <a:buSzPct val="100000"/>
              <a:buChar char="•"/>
            </a:pPr>
            <a:r>
              <a:rPr lang="en-US" sz="1573" b="1" dirty="0">
                <a:solidFill>
                  <a:srgbClr val="272525"/>
                </a:solidFill>
                <a:latin typeface="Eudoxus Sans" pitchFamily="34" charset="0"/>
                <a:ea typeface="Eudoxus Sans" pitchFamily="34" charset="-122"/>
                <a:cs typeface="Eudoxus Sans" pitchFamily="34" charset="-120"/>
              </a:rPr>
              <a:t>Structures:</a:t>
            </a:r>
            <a:r>
              <a:rPr lang="en-US" sz="1573" dirty="0">
                <a:solidFill>
                  <a:srgbClr val="272525"/>
                </a:solidFill>
                <a:latin typeface="Eudoxus Sans" pitchFamily="34" charset="0"/>
                <a:ea typeface="Eudoxus Sans" pitchFamily="34" charset="-122"/>
                <a:cs typeface="Eudoxus Sans" pitchFamily="34" charset="-120"/>
              </a:rPr>
              <a:t> The code defines several structures, such as </a:t>
            </a:r>
            <a:r>
              <a:rPr lang="en-US" sz="1573" dirty="0">
                <a:solidFill>
                  <a:srgbClr val="272525"/>
                </a:solidFill>
                <a:highlight>
                  <a:srgbClr val="E5F6FF"/>
                </a:highlight>
                <a:latin typeface="Consolas" pitchFamily="34" charset="0"/>
                <a:ea typeface="Consolas" pitchFamily="34" charset="-122"/>
                <a:cs typeface="Consolas" pitchFamily="34" charset="-120"/>
              </a:rPr>
              <a:t>MenuItem</a:t>
            </a:r>
            <a:r>
              <a:rPr lang="en-US" sz="1573" dirty="0">
                <a:solidFill>
                  <a:srgbClr val="272525"/>
                </a:solidFill>
                <a:latin typeface="Eudoxus Sans" pitchFamily="34" charset="0"/>
                <a:ea typeface="Eudoxus Sans" pitchFamily="34" charset="-122"/>
                <a:cs typeface="Eudoxus Sans" pitchFamily="34" charset="-120"/>
              </a:rPr>
              <a:t>, </a:t>
            </a:r>
            <a:r>
              <a:rPr lang="en-US" sz="1573" dirty="0">
                <a:solidFill>
                  <a:srgbClr val="272525"/>
                </a:solidFill>
                <a:highlight>
                  <a:srgbClr val="E5F6FF"/>
                </a:highlight>
                <a:latin typeface="Consolas" pitchFamily="34" charset="0"/>
                <a:ea typeface="Consolas" pitchFamily="34" charset="-122"/>
                <a:cs typeface="Consolas" pitchFamily="34" charset="-120"/>
              </a:rPr>
              <a:t>Order</a:t>
            </a:r>
            <a:r>
              <a:rPr lang="en-US" sz="1573" dirty="0">
                <a:solidFill>
                  <a:srgbClr val="272525"/>
                </a:solidFill>
                <a:latin typeface="Eudoxus Sans" pitchFamily="34" charset="0"/>
                <a:ea typeface="Eudoxus Sans" pitchFamily="34" charset="-122"/>
                <a:cs typeface="Eudoxus Sans" pitchFamily="34" charset="-120"/>
              </a:rPr>
              <a:t>, </a:t>
            </a:r>
            <a:r>
              <a:rPr lang="en-US" sz="1573" dirty="0">
                <a:solidFill>
                  <a:srgbClr val="272525"/>
                </a:solidFill>
                <a:highlight>
                  <a:srgbClr val="E5F6FF"/>
                </a:highlight>
                <a:latin typeface="Consolas" pitchFamily="34" charset="0"/>
                <a:ea typeface="Consolas" pitchFamily="34" charset="-122"/>
                <a:cs typeface="Consolas" pitchFamily="34" charset="-120"/>
              </a:rPr>
              <a:t>TelescopeBooking</a:t>
            </a:r>
            <a:r>
              <a:rPr lang="en-US" sz="1573" dirty="0">
                <a:solidFill>
                  <a:srgbClr val="272525"/>
                </a:solidFill>
                <a:latin typeface="Eudoxus Sans" pitchFamily="34" charset="0"/>
                <a:ea typeface="Eudoxus Sans" pitchFamily="34" charset="-122"/>
                <a:cs typeface="Eudoxus Sans" pitchFamily="34" charset="-120"/>
              </a:rPr>
              <a:t>, and </a:t>
            </a:r>
            <a:r>
              <a:rPr lang="en-US" sz="1573" dirty="0">
                <a:solidFill>
                  <a:srgbClr val="272525"/>
                </a:solidFill>
                <a:highlight>
                  <a:srgbClr val="E5F6FF"/>
                </a:highlight>
                <a:latin typeface="Consolas" pitchFamily="34" charset="0"/>
                <a:ea typeface="Consolas" pitchFamily="34" charset="-122"/>
                <a:cs typeface="Consolas" pitchFamily="34" charset="-120"/>
              </a:rPr>
              <a:t>LibraryBook</a:t>
            </a:r>
            <a:r>
              <a:rPr lang="en-US" sz="1573" dirty="0">
                <a:solidFill>
                  <a:srgbClr val="272525"/>
                </a:solidFill>
                <a:latin typeface="Eudoxus Sans" pitchFamily="34" charset="0"/>
                <a:ea typeface="Eudoxus Sans" pitchFamily="34" charset="-122"/>
                <a:cs typeface="Eudoxus Sans" pitchFamily="34" charset="-120"/>
              </a:rPr>
              <a:t>, to organize and represent data in a structured manner.</a:t>
            </a:r>
            <a:endParaRPr lang="en-US" sz="1573" dirty="0"/>
          </a:p>
        </p:txBody>
      </p:sp>
      <p:sp>
        <p:nvSpPr>
          <p:cNvPr id="6" name="Text 3"/>
          <p:cNvSpPr/>
          <p:nvPr/>
        </p:nvSpPr>
        <p:spPr>
          <a:xfrm>
            <a:off x="2889171" y="2317433"/>
            <a:ext cx="9171503" cy="958691"/>
          </a:xfrm>
          <a:prstGeom prst="rect">
            <a:avLst/>
          </a:prstGeom>
          <a:noFill/>
          <a:ln/>
        </p:spPr>
        <p:txBody>
          <a:bodyPr wrap="square" rtlCol="0" anchor="t"/>
          <a:lstStyle/>
          <a:p>
            <a:pPr marL="342900" indent="-342900" algn="l">
              <a:lnSpc>
                <a:spcPts val="2517"/>
              </a:lnSpc>
              <a:buSzPct val="100000"/>
              <a:buChar char="•"/>
            </a:pPr>
            <a:r>
              <a:rPr lang="en-US" sz="1573" b="1" dirty="0">
                <a:solidFill>
                  <a:srgbClr val="272525"/>
                </a:solidFill>
                <a:latin typeface="Eudoxus Sans" pitchFamily="34" charset="0"/>
                <a:ea typeface="Eudoxus Sans" pitchFamily="34" charset="-122"/>
                <a:cs typeface="Eudoxus Sans" pitchFamily="34" charset="-120"/>
              </a:rPr>
              <a:t>Functions:</a:t>
            </a:r>
            <a:r>
              <a:rPr lang="en-US" sz="1573" dirty="0">
                <a:solidFill>
                  <a:srgbClr val="272525"/>
                </a:solidFill>
                <a:latin typeface="Eudoxus Sans" pitchFamily="34" charset="0"/>
                <a:ea typeface="Eudoxus Sans" pitchFamily="34" charset="-122"/>
                <a:cs typeface="Eudoxus Sans" pitchFamily="34" charset="-120"/>
              </a:rPr>
              <a:t> The code uses functions to encapsulate specific actions or operations. Functions like </a:t>
            </a:r>
            <a:r>
              <a:rPr lang="en-US" sz="1573" dirty="0">
                <a:solidFill>
                  <a:srgbClr val="272525"/>
                </a:solidFill>
                <a:highlight>
                  <a:srgbClr val="E5F6FF"/>
                </a:highlight>
                <a:latin typeface="Consolas" pitchFamily="34" charset="0"/>
                <a:ea typeface="Consolas" pitchFamily="34" charset="-122"/>
                <a:cs typeface="Consolas" pitchFamily="34" charset="-120"/>
              </a:rPr>
              <a:t>displayMenu</a:t>
            </a:r>
            <a:r>
              <a:rPr lang="en-US" sz="1573" dirty="0">
                <a:solidFill>
                  <a:srgbClr val="272525"/>
                </a:solidFill>
                <a:latin typeface="Eudoxus Sans" pitchFamily="34" charset="0"/>
                <a:ea typeface="Eudoxus Sans" pitchFamily="34" charset="-122"/>
                <a:cs typeface="Eudoxus Sans" pitchFamily="34" charset="-120"/>
              </a:rPr>
              <a:t>, </a:t>
            </a:r>
            <a:r>
              <a:rPr lang="en-US" sz="1573" dirty="0">
                <a:solidFill>
                  <a:srgbClr val="272525"/>
                </a:solidFill>
                <a:highlight>
                  <a:srgbClr val="E5F6FF"/>
                </a:highlight>
                <a:latin typeface="Consolas" pitchFamily="34" charset="0"/>
                <a:ea typeface="Consolas" pitchFamily="34" charset="-122"/>
                <a:cs typeface="Consolas" pitchFamily="34" charset="-120"/>
              </a:rPr>
              <a:t>takeOrder</a:t>
            </a:r>
            <a:r>
              <a:rPr lang="en-US" sz="1573" dirty="0">
                <a:solidFill>
                  <a:srgbClr val="272525"/>
                </a:solidFill>
                <a:latin typeface="Eudoxus Sans" pitchFamily="34" charset="0"/>
                <a:ea typeface="Eudoxus Sans" pitchFamily="34" charset="-122"/>
                <a:cs typeface="Eudoxus Sans" pitchFamily="34" charset="-120"/>
              </a:rPr>
              <a:t>, </a:t>
            </a:r>
            <a:r>
              <a:rPr lang="en-US" sz="1573" dirty="0">
                <a:solidFill>
                  <a:srgbClr val="272525"/>
                </a:solidFill>
                <a:highlight>
                  <a:srgbClr val="E5F6FF"/>
                </a:highlight>
                <a:latin typeface="Consolas" pitchFamily="34" charset="0"/>
                <a:ea typeface="Consolas" pitchFamily="34" charset="-122"/>
                <a:cs typeface="Consolas" pitchFamily="34" charset="-120"/>
              </a:rPr>
              <a:t>bookTelescope</a:t>
            </a:r>
            <a:r>
              <a:rPr lang="en-US" sz="1573" dirty="0">
                <a:solidFill>
                  <a:srgbClr val="272525"/>
                </a:solidFill>
                <a:latin typeface="Eudoxus Sans" pitchFamily="34" charset="0"/>
                <a:ea typeface="Eudoxus Sans" pitchFamily="34" charset="-122"/>
                <a:cs typeface="Eudoxus Sans" pitchFamily="34" charset="-120"/>
              </a:rPr>
              <a:t>, </a:t>
            </a:r>
            <a:r>
              <a:rPr lang="en-US" sz="1573" dirty="0">
                <a:solidFill>
                  <a:srgbClr val="272525"/>
                </a:solidFill>
                <a:highlight>
                  <a:srgbClr val="E5F6FF"/>
                </a:highlight>
                <a:latin typeface="Consolas" pitchFamily="34" charset="0"/>
                <a:ea typeface="Consolas" pitchFamily="34" charset="-122"/>
                <a:cs typeface="Consolas" pitchFamily="34" charset="-120"/>
              </a:rPr>
              <a:t>displayOrder</a:t>
            </a:r>
            <a:r>
              <a:rPr lang="en-US" sz="1573" dirty="0">
                <a:solidFill>
                  <a:srgbClr val="272525"/>
                </a:solidFill>
                <a:latin typeface="Eudoxus Sans" pitchFamily="34" charset="0"/>
                <a:ea typeface="Eudoxus Sans" pitchFamily="34" charset="-122"/>
                <a:cs typeface="Eudoxus Sans" pitchFamily="34" charset="-120"/>
              </a:rPr>
              <a:t>, </a:t>
            </a:r>
            <a:r>
              <a:rPr lang="en-US" sz="1573" dirty="0">
                <a:solidFill>
                  <a:srgbClr val="272525"/>
                </a:solidFill>
                <a:highlight>
                  <a:srgbClr val="E5F6FF"/>
                </a:highlight>
                <a:latin typeface="Consolas" pitchFamily="34" charset="0"/>
                <a:ea typeface="Consolas" pitchFamily="34" charset="-122"/>
                <a:cs typeface="Consolas" pitchFamily="34" charset="-120"/>
              </a:rPr>
              <a:t>displayLibrary</a:t>
            </a:r>
            <a:r>
              <a:rPr lang="en-US" sz="1573" dirty="0">
                <a:solidFill>
                  <a:srgbClr val="272525"/>
                </a:solidFill>
                <a:latin typeface="Eudoxus Sans" pitchFamily="34" charset="0"/>
                <a:ea typeface="Eudoxus Sans" pitchFamily="34" charset="-122"/>
                <a:cs typeface="Eudoxus Sans" pitchFamily="34" charset="-120"/>
              </a:rPr>
              <a:t>, and </a:t>
            </a:r>
            <a:r>
              <a:rPr lang="en-US" sz="1573" dirty="0">
                <a:solidFill>
                  <a:srgbClr val="272525"/>
                </a:solidFill>
                <a:highlight>
                  <a:srgbClr val="E5F6FF"/>
                </a:highlight>
                <a:latin typeface="Consolas" pitchFamily="34" charset="0"/>
                <a:ea typeface="Consolas" pitchFamily="34" charset="-122"/>
                <a:cs typeface="Consolas" pitchFamily="34" charset="-120"/>
              </a:rPr>
              <a:t>borrowBook</a:t>
            </a:r>
            <a:r>
              <a:rPr lang="en-US" sz="1573" dirty="0">
                <a:solidFill>
                  <a:srgbClr val="272525"/>
                </a:solidFill>
                <a:latin typeface="Eudoxus Sans" pitchFamily="34" charset="0"/>
                <a:ea typeface="Eudoxus Sans" pitchFamily="34" charset="-122"/>
                <a:cs typeface="Eudoxus Sans" pitchFamily="34" charset="-120"/>
              </a:rPr>
              <a:t> serve different purposes within the program.</a:t>
            </a:r>
            <a:endParaRPr lang="en-US" sz="1573" dirty="0"/>
          </a:p>
        </p:txBody>
      </p:sp>
      <p:sp>
        <p:nvSpPr>
          <p:cNvPr id="7" name="Text 4"/>
          <p:cNvSpPr/>
          <p:nvPr/>
        </p:nvSpPr>
        <p:spPr>
          <a:xfrm>
            <a:off x="2889171" y="3356015"/>
            <a:ext cx="9171503" cy="958691"/>
          </a:xfrm>
          <a:prstGeom prst="rect">
            <a:avLst/>
          </a:prstGeom>
          <a:noFill/>
          <a:ln/>
        </p:spPr>
        <p:txBody>
          <a:bodyPr wrap="square" rtlCol="0" anchor="t"/>
          <a:lstStyle/>
          <a:p>
            <a:pPr marL="342900" indent="-342900" algn="l">
              <a:lnSpc>
                <a:spcPts val="2517"/>
              </a:lnSpc>
              <a:buSzPct val="100000"/>
              <a:buChar char="•"/>
            </a:pPr>
            <a:r>
              <a:rPr lang="en-US" sz="1573" b="1" dirty="0">
                <a:solidFill>
                  <a:srgbClr val="272525"/>
                </a:solidFill>
                <a:latin typeface="Eudoxus Sans" pitchFamily="34" charset="0"/>
                <a:ea typeface="Eudoxus Sans" pitchFamily="34" charset="-122"/>
                <a:cs typeface="Eudoxus Sans" pitchFamily="34" charset="-120"/>
              </a:rPr>
              <a:t>Arrays:</a:t>
            </a:r>
            <a:r>
              <a:rPr lang="en-US" sz="1573" dirty="0">
                <a:solidFill>
                  <a:srgbClr val="272525"/>
                </a:solidFill>
                <a:latin typeface="Eudoxus Sans" pitchFamily="34" charset="0"/>
                <a:ea typeface="Eudoxus Sans" pitchFamily="34" charset="-122"/>
                <a:cs typeface="Eudoxus Sans" pitchFamily="34" charset="-120"/>
              </a:rPr>
              <a:t> Arrays are used to store and manage data, such as the </a:t>
            </a:r>
            <a:r>
              <a:rPr lang="en-US" sz="1573" dirty="0">
                <a:solidFill>
                  <a:srgbClr val="272525"/>
                </a:solidFill>
                <a:highlight>
                  <a:srgbClr val="E5F6FF"/>
                </a:highlight>
                <a:latin typeface="Consolas" pitchFamily="34" charset="0"/>
                <a:ea typeface="Consolas" pitchFamily="34" charset="-122"/>
                <a:cs typeface="Consolas" pitchFamily="34" charset="-120"/>
              </a:rPr>
              <a:t>menu</a:t>
            </a:r>
            <a:r>
              <a:rPr lang="en-US" sz="1573" dirty="0">
                <a:solidFill>
                  <a:srgbClr val="272525"/>
                </a:solidFill>
                <a:latin typeface="Eudoxus Sans" pitchFamily="34" charset="0"/>
                <a:ea typeface="Eudoxus Sans" pitchFamily="34" charset="-122"/>
                <a:cs typeface="Eudoxus Sans" pitchFamily="34" charset="-120"/>
              </a:rPr>
              <a:t> array for menu items, the </a:t>
            </a:r>
            <a:r>
              <a:rPr lang="en-US" sz="1573" dirty="0">
                <a:solidFill>
                  <a:srgbClr val="272525"/>
                </a:solidFill>
                <a:highlight>
                  <a:srgbClr val="E5F6FF"/>
                </a:highlight>
                <a:latin typeface="Consolas" pitchFamily="34" charset="0"/>
                <a:ea typeface="Consolas" pitchFamily="34" charset="-122"/>
                <a:cs typeface="Consolas" pitchFamily="34" charset="-120"/>
              </a:rPr>
              <a:t>orders</a:t>
            </a:r>
            <a:r>
              <a:rPr lang="en-US" sz="1573" dirty="0">
                <a:solidFill>
                  <a:srgbClr val="272525"/>
                </a:solidFill>
                <a:latin typeface="Eudoxus Sans" pitchFamily="34" charset="0"/>
                <a:ea typeface="Eudoxus Sans" pitchFamily="34" charset="-122"/>
                <a:cs typeface="Eudoxus Sans" pitchFamily="34" charset="-120"/>
              </a:rPr>
              <a:t> array for customer orders, the </a:t>
            </a:r>
            <a:r>
              <a:rPr lang="en-US" sz="1573" dirty="0">
                <a:solidFill>
                  <a:srgbClr val="272525"/>
                </a:solidFill>
                <a:highlight>
                  <a:srgbClr val="E5F6FF"/>
                </a:highlight>
                <a:latin typeface="Consolas" pitchFamily="34" charset="0"/>
                <a:ea typeface="Consolas" pitchFamily="34" charset="-122"/>
                <a:cs typeface="Consolas" pitchFamily="34" charset="-120"/>
              </a:rPr>
              <a:t>telescopes</a:t>
            </a:r>
            <a:r>
              <a:rPr lang="en-US" sz="1573" dirty="0">
                <a:solidFill>
                  <a:srgbClr val="272525"/>
                </a:solidFill>
                <a:latin typeface="Eudoxus Sans" pitchFamily="34" charset="0"/>
                <a:ea typeface="Eudoxus Sans" pitchFamily="34" charset="-122"/>
                <a:cs typeface="Eudoxus Sans" pitchFamily="34" charset="-120"/>
              </a:rPr>
              <a:t> array for telescope bookings, and the </a:t>
            </a:r>
            <a:r>
              <a:rPr lang="en-US" sz="1573" dirty="0">
                <a:solidFill>
                  <a:srgbClr val="272525"/>
                </a:solidFill>
                <a:highlight>
                  <a:srgbClr val="E5F6FF"/>
                </a:highlight>
                <a:latin typeface="Consolas" pitchFamily="34" charset="0"/>
                <a:ea typeface="Consolas" pitchFamily="34" charset="-122"/>
                <a:cs typeface="Consolas" pitchFamily="34" charset="-120"/>
              </a:rPr>
              <a:t>library</a:t>
            </a:r>
            <a:r>
              <a:rPr lang="en-US" sz="1573" dirty="0">
                <a:solidFill>
                  <a:srgbClr val="272525"/>
                </a:solidFill>
                <a:latin typeface="Eudoxus Sans" pitchFamily="34" charset="0"/>
                <a:ea typeface="Eudoxus Sans" pitchFamily="34" charset="-122"/>
                <a:cs typeface="Eudoxus Sans" pitchFamily="34" charset="-120"/>
              </a:rPr>
              <a:t> array for library books.</a:t>
            </a:r>
            <a:endParaRPr lang="en-US" sz="1573" dirty="0"/>
          </a:p>
        </p:txBody>
      </p:sp>
      <p:sp>
        <p:nvSpPr>
          <p:cNvPr id="8" name="Text 5"/>
          <p:cNvSpPr/>
          <p:nvPr/>
        </p:nvSpPr>
        <p:spPr>
          <a:xfrm>
            <a:off x="2889171" y="4394597"/>
            <a:ext cx="9171503" cy="958691"/>
          </a:xfrm>
          <a:prstGeom prst="rect">
            <a:avLst/>
          </a:prstGeom>
          <a:noFill/>
          <a:ln/>
        </p:spPr>
        <p:txBody>
          <a:bodyPr wrap="square" rtlCol="0" anchor="t"/>
          <a:lstStyle/>
          <a:p>
            <a:pPr marL="342900" indent="-342900" algn="l">
              <a:lnSpc>
                <a:spcPts val="2517"/>
              </a:lnSpc>
              <a:buSzPct val="100000"/>
              <a:buChar char="•"/>
            </a:pPr>
            <a:r>
              <a:rPr lang="en-US" sz="1573" b="1" dirty="0">
                <a:solidFill>
                  <a:srgbClr val="272525"/>
                </a:solidFill>
                <a:latin typeface="Eudoxus Sans" pitchFamily="34" charset="0"/>
                <a:ea typeface="Eudoxus Sans" pitchFamily="34" charset="-122"/>
                <a:cs typeface="Eudoxus Sans" pitchFamily="34" charset="-120"/>
              </a:rPr>
              <a:t>Looping statements </a:t>
            </a:r>
            <a:r>
              <a:rPr lang="en-US" sz="1573" dirty="0">
                <a:solidFill>
                  <a:srgbClr val="272525"/>
                </a:solidFill>
                <a:latin typeface="Eudoxus Sans" pitchFamily="34" charset="0"/>
                <a:ea typeface="Eudoxus Sans" pitchFamily="34" charset="-122"/>
                <a:cs typeface="Eudoxus Sans" pitchFamily="34" charset="-120"/>
              </a:rPr>
              <a:t>:The code utilizes a </a:t>
            </a:r>
            <a:r>
              <a:rPr lang="en-US" sz="1573" dirty="0">
                <a:solidFill>
                  <a:srgbClr val="272525"/>
                </a:solidFill>
                <a:highlight>
                  <a:srgbClr val="E5F6FF"/>
                </a:highlight>
                <a:latin typeface="Consolas" pitchFamily="34" charset="0"/>
                <a:ea typeface="Consolas" pitchFamily="34" charset="-122"/>
                <a:cs typeface="Consolas" pitchFamily="34" charset="-120"/>
              </a:rPr>
              <a:t>do-while</a:t>
            </a:r>
            <a:r>
              <a:rPr lang="en-US" sz="1573" dirty="0">
                <a:solidFill>
                  <a:srgbClr val="272525"/>
                </a:solidFill>
                <a:latin typeface="Eudoxus Sans" pitchFamily="34" charset="0"/>
                <a:ea typeface="Eudoxus Sans" pitchFamily="34" charset="-122"/>
                <a:cs typeface="Eudoxus Sans" pitchFamily="34" charset="-120"/>
              </a:rPr>
              <a:t> loop to repeatedly display the menu, take user input, and perform various actions based on the user's choice. This loop continues until the user chooses to exit.</a:t>
            </a:r>
            <a:endParaRPr lang="en-US" sz="1573" dirty="0"/>
          </a:p>
        </p:txBody>
      </p:sp>
      <p:sp>
        <p:nvSpPr>
          <p:cNvPr id="9" name="Text 6"/>
          <p:cNvSpPr/>
          <p:nvPr/>
        </p:nvSpPr>
        <p:spPr>
          <a:xfrm>
            <a:off x="2889171" y="5433179"/>
            <a:ext cx="9171503" cy="958691"/>
          </a:xfrm>
          <a:prstGeom prst="rect">
            <a:avLst/>
          </a:prstGeom>
          <a:noFill/>
          <a:ln/>
        </p:spPr>
        <p:txBody>
          <a:bodyPr wrap="square" rtlCol="0" anchor="t"/>
          <a:lstStyle/>
          <a:p>
            <a:pPr marL="342900" indent="-342900" algn="l">
              <a:lnSpc>
                <a:spcPts val="2517"/>
              </a:lnSpc>
              <a:buSzPct val="100000"/>
              <a:buChar char="•"/>
            </a:pPr>
            <a:r>
              <a:rPr lang="en-US" sz="1573" b="1" dirty="0">
                <a:solidFill>
                  <a:srgbClr val="272525"/>
                </a:solidFill>
                <a:latin typeface="Eudoxus Sans" pitchFamily="34" charset="0"/>
                <a:ea typeface="Eudoxus Sans" pitchFamily="34" charset="-122"/>
                <a:cs typeface="Eudoxus Sans" pitchFamily="34" charset="-120"/>
              </a:rPr>
              <a:t>Conditional Statements:</a:t>
            </a:r>
            <a:r>
              <a:rPr lang="en-US" sz="1573" dirty="0">
                <a:solidFill>
                  <a:srgbClr val="272525"/>
                </a:solidFill>
                <a:latin typeface="Eudoxus Sans" pitchFamily="34" charset="0"/>
                <a:ea typeface="Eudoxus Sans" pitchFamily="34" charset="-122"/>
                <a:cs typeface="Eudoxus Sans" pitchFamily="34" charset="-120"/>
              </a:rPr>
              <a:t> Conditional statements, such as </a:t>
            </a:r>
            <a:r>
              <a:rPr lang="en-US" sz="1573" dirty="0">
                <a:solidFill>
                  <a:srgbClr val="272525"/>
                </a:solidFill>
                <a:highlight>
                  <a:srgbClr val="E5F6FF"/>
                </a:highlight>
                <a:latin typeface="Consolas" pitchFamily="34" charset="0"/>
                <a:ea typeface="Consolas" pitchFamily="34" charset="-122"/>
                <a:cs typeface="Consolas" pitchFamily="34" charset="-120"/>
              </a:rPr>
              <a:t>if</a:t>
            </a:r>
            <a:r>
              <a:rPr lang="en-US" sz="1573" dirty="0">
                <a:solidFill>
                  <a:srgbClr val="272525"/>
                </a:solidFill>
                <a:latin typeface="Eudoxus Sans" pitchFamily="34" charset="0"/>
                <a:ea typeface="Eudoxus Sans" pitchFamily="34" charset="-122"/>
                <a:cs typeface="Eudoxus Sans" pitchFamily="34" charset="-120"/>
              </a:rPr>
              <a:t> and </a:t>
            </a:r>
            <a:r>
              <a:rPr lang="en-US" sz="1573" dirty="0">
                <a:solidFill>
                  <a:srgbClr val="272525"/>
                </a:solidFill>
                <a:highlight>
                  <a:srgbClr val="E5F6FF"/>
                </a:highlight>
                <a:latin typeface="Consolas" pitchFamily="34" charset="0"/>
                <a:ea typeface="Consolas" pitchFamily="34" charset="-122"/>
                <a:cs typeface="Consolas" pitchFamily="34" charset="-120"/>
              </a:rPr>
              <a:t>switch</a:t>
            </a:r>
            <a:r>
              <a:rPr lang="en-US" sz="1573" dirty="0">
                <a:solidFill>
                  <a:srgbClr val="272525"/>
                </a:solidFill>
                <a:latin typeface="Eudoxus Sans" pitchFamily="34" charset="0"/>
                <a:ea typeface="Eudoxus Sans" pitchFamily="34" charset="-122"/>
                <a:cs typeface="Eudoxus Sans" pitchFamily="34" charset="-120"/>
              </a:rPr>
              <a:t>, are used to make decisions based on user input and to handle different scenarios, like ordering, viewing orders, booking telescopes, and borrowing library books.</a:t>
            </a:r>
            <a:endParaRPr lang="en-US" sz="1573" dirty="0"/>
          </a:p>
        </p:txBody>
      </p:sp>
      <p:sp>
        <p:nvSpPr>
          <p:cNvPr id="10" name="Text 7"/>
          <p:cNvSpPr/>
          <p:nvPr/>
        </p:nvSpPr>
        <p:spPr>
          <a:xfrm>
            <a:off x="2889171" y="6471761"/>
            <a:ext cx="9171503" cy="639127"/>
          </a:xfrm>
          <a:prstGeom prst="rect">
            <a:avLst/>
          </a:prstGeom>
          <a:noFill/>
          <a:ln/>
        </p:spPr>
        <p:txBody>
          <a:bodyPr wrap="square" rtlCol="0" anchor="t"/>
          <a:lstStyle/>
          <a:p>
            <a:pPr marL="342900" indent="-342900" algn="l">
              <a:lnSpc>
                <a:spcPts val="2517"/>
              </a:lnSpc>
              <a:buSzPct val="100000"/>
              <a:buChar char="•"/>
            </a:pPr>
            <a:r>
              <a:rPr lang="en-US" sz="1573" b="1" dirty="0">
                <a:solidFill>
                  <a:srgbClr val="272525"/>
                </a:solidFill>
                <a:latin typeface="Eudoxus Sans" pitchFamily="34" charset="0"/>
                <a:ea typeface="Eudoxus Sans" pitchFamily="34" charset="-122"/>
                <a:cs typeface="Eudoxus Sans" pitchFamily="34" charset="-120"/>
              </a:rPr>
              <a:t>Math Operations:</a:t>
            </a:r>
            <a:r>
              <a:rPr lang="en-US" sz="1573" dirty="0">
                <a:solidFill>
                  <a:srgbClr val="272525"/>
                </a:solidFill>
                <a:latin typeface="Eudoxus Sans" pitchFamily="34" charset="0"/>
                <a:ea typeface="Eudoxus Sans" pitchFamily="34" charset="-122"/>
                <a:cs typeface="Eudoxus Sans" pitchFamily="34" charset="-120"/>
              </a:rPr>
              <a:t> Mathematical operations are used to calculate the total bill by multiplying the price of menu items by their quantities and summing them up.</a:t>
            </a:r>
            <a:endParaRPr lang="en-US" sz="1573" dirty="0"/>
          </a:p>
        </p:txBody>
      </p:sp>
      <p:sp>
        <p:nvSpPr>
          <p:cNvPr id="11" name="Text 8"/>
          <p:cNvSpPr/>
          <p:nvPr/>
        </p:nvSpPr>
        <p:spPr>
          <a:xfrm>
            <a:off x="2569607" y="7335560"/>
            <a:ext cx="9491067" cy="319564"/>
          </a:xfrm>
          <a:prstGeom prst="rect">
            <a:avLst/>
          </a:prstGeom>
          <a:noFill/>
          <a:ln/>
        </p:spPr>
        <p:txBody>
          <a:bodyPr wrap="none" rtlCol="0" anchor="t"/>
          <a:lstStyle/>
          <a:p>
            <a:pPr marL="0" indent="0">
              <a:lnSpc>
                <a:spcPts val="2517"/>
              </a:lnSpc>
              <a:buNone/>
            </a:pPr>
            <a:r>
              <a:rPr lang="en-US" sz="1573" dirty="0">
                <a:solidFill>
                  <a:srgbClr val="272525"/>
                </a:solidFill>
                <a:latin typeface="Eudoxus Sans" pitchFamily="34" charset="0"/>
                <a:ea typeface="Eudoxus Sans" pitchFamily="34" charset="-122"/>
                <a:cs typeface="Eudoxus Sans" pitchFamily="34" charset="-120"/>
              </a:rPr>
              <a:t>.</a:t>
            </a:r>
            <a:endParaRPr lang="en-US" sz="1573" dirty="0"/>
          </a:p>
        </p:txBody>
      </p:sp>
      <p:pic>
        <p:nvPicPr>
          <p:cNvPr id="12"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1192">
            <a:solidFill>
              <a:srgbClr val="FFFFFF">
                <a:alpha val="64000"/>
              </a:srgbClr>
            </a:solidFill>
            <a:prstDash val="solid"/>
          </a:ln>
        </p:spPr>
      </p:sp>
      <p:sp>
        <p:nvSpPr>
          <p:cNvPr id="4" name="Text 1"/>
          <p:cNvSpPr/>
          <p:nvPr/>
        </p:nvSpPr>
        <p:spPr>
          <a:xfrm>
            <a:off x="3036332" y="496491"/>
            <a:ext cx="3603188" cy="562927"/>
          </a:xfrm>
          <a:prstGeom prst="rect">
            <a:avLst/>
          </a:prstGeom>
          <a:noFill/>
          <a:ln/>
        </p:spPr>
        <p:txBody>
          <a:bodyPr wrap="none" rtlCol="0" anchor="t"/>
          <a:lstStyle/>
          <a:p>
            <a:pPr marL="0" indent="0">
              <a:lnSpc>
                <a:spcPts val="4433"/>
              </a:lnSpc>
              <a:buNone/>
            </a:pPr>
            <a:r>
              <a:rPr lang="en-US" sz="3546" b="1" dirty="0">
                <a:solidFill>
                  <a:srgbClr val="000000"/>
                </a:solidFill>
                <a:latin typeface="p22-mackinac-pro" pitchFamily="34" charset="0"/>
                <a:ea typeface="p22-mackinac-pro" pitchFamily="34" charset="-122"/>
                <a:cs typeface="p22-mackinac-pro" pitchFamily="34" charset="-120"/>
              </a:rPr>
              <a:t>Outputs:</a:t>
            </a:r>
            <a:endParaRPr lang="en-US" sz="3546" dirty="0"/>
          </a:p>
        </p:txBody>
      </p:sp>
      <p:pic>
        <p:nvPicPr>
          <p:cNvPr id="5" name="Image 1" descr="preencoded.png"/>
          <p:cNvPicPr>
            <a:picLocks noChangeAspect="1"/>
          </p:cNvPicPr>
          <p:nvPr/>
        </p:nvPicPr>
        <p:blipFill>
          <a:blip r:embed="rId4"/>
          <a:stretch>
            <a:fillRect/>
          </a:stretch>
        </p:blipFill>
        <p:spPr>
          <a:xfrm>
            <a:off x="3036332" y="1419701"/>
            <a:ext cx="8557617" cy="2156103"/>
          </a:xfrm>
          <a:prstGeom prst="rect">
            <a:avLst/>
          </a:prstGeom>
        </p:spPr>
      </p:pic>
      <p:pic>
        <p:nvPicPr>
          <p:cNvPr id="6" name="Image 2" descr="preencoded.png"/>
          <p:cNvPicPr>
            <a:picLocks noChangeAspect="1"/>
          </p:cNvPicPr>
          <p:nvPr/>
        </p:nvPicPr>
        <p:blipFill>
          <a:blip r:embed="rId5"/>
          <a:stretch>
            <a:fillRect/>
          </a:stretch>
        </p:blipFill>
        <p:spPr>
          <a:xfrm>
            <a:off x="3036332" y="3778448"/>
            <a:ext cx="8557617" cy="3954542"/>
          </a:xfrm>
          <a:prstGeom prst="rect">
            <a:avLst/>
          </a:prstGeom>
        </p:spPr>
      </p:pic>
      <p:pic>
        <p:nvPicPr>
          <p:cNvPr id="7"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2037993" y="1435894"/>
            <a:ext cx="9077325" cy="5357693"/>
          </a:xfrm>
          <a:prstGeom prst="rect">
            <a:avLst/>
          </a:prstGeom>
        </p:spPr>
      </p:pic>
      <p:pic>
        <p:nvPicPr>
          <p:cNvPr id="5"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100"/>
          </a:xfrm>
          <a:prstGeom prst="rect">
            <a:avLst/>
          </a:prstGeom>
          <a:solidFill>
            <a:srgbClr val="FFFFFF">
              <a:alpha val="75000"/>
            </a:srgbClr>
          </a:solidFill>
          <a:ln w="13216">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2249091" y="586502"/>
            <a:ext cx="10132219" cy="1654373"/>
          </a:xfrm>
          <a:prstGeom prst="rect">
            <a:avLst/>
          </a:prstGeom>
        </p:spPr>
      </p:pic>
      <p:pic>
        <p:nvPicPr>
          <p:cNvPr id="5" name="Image 2" descr="preencoded.png"/>
          <p:cNvPicPr>
            <a:picLocks noChangeAspect="1"/>
          </p:cNvPicPr>
          <p:nvPr/>
        </p:nvPicPr>
        <p:blipFill>
          <a:blip r:embed="rId5"/>
          <a:stretch>
            <a:fillRect/>
          </a:stretch>
        </p:blipFill>
        <p:spPr>
          <a:xfrm>
            <a:off x="3366849" y="2618542"/>
            <a:ext cx="7718346" cy="2559725"/>
          </a:xfrm>
          <a:prstGeom prst="rect">
            <a:avLst/>
          </a:prstGeom>
        </p:spPr>
      </p:pic>
      <p:pic>
        <p:nvPicPr>
          <p:cNvPr id="6" name="Image 3" descr="preencoded.png"/>
          <p:cNvPicPr>
            <a:picLocks noChangeAspect="1"/>
          </p:cNvPicPr>
          <p:nvPr/>
        </p:nvPicPr>
        <p:blipFill>
          <a:blip r:embed="rId6"/>
          <a:stretch>
            <a:fillRect/>
          </a:stretch>
        </p:blipFill>
        <p:spPr>
          <a:xfrm>
            <a:off x="2249091" y="5555933"/>
            <a:ext cx="10132219" cy="2089666"/>
          </a:xfrm>
          <a:prstGeom prst="rect">
            <a:avLst/>
          </a:prstGeom>
        </p:spPr>
      </p:pic>
      <p:pic>
        <p:nvPicPr>
          <p:cNvPr id="7"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2037993" y="2927390"/>
            <a:ext cx="10554414" cy="2374702"/>
          </a:xfrm>
          <a:prstGeom prst="rect">
            <a:avLst/>
          </a:prstGeom>
        </p:spPr>
      </p:pic>
      <p:pic>
        <p:nvPicPr>
          <p:cNvPr id="5"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4030</TotalTime>
  <Words>497</Words>
  <Application>Microsoft Office PowerPoint</Application>
  <PresentationFormat>Custom</PresentationFormat>
  <Paragraphs>46</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Consolas</vt:lpstr>
      <vt:lpstr>Eudoxus Sans</vt:lpstr>
      <vt:lpstr>p22-mackinac-pro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Phani Samhitha Kanakagiri</cp:lastModifiedBy>
  <cp:revision>1</cp:revision>
  <dcterms:created xsi:type="dcterms:W3CDTF">2023-11-06T09:14:39Z</dcterms:created>
  <dcterms:modified xsi:type="dcterms:W3CDTF">2023-11-09T04:49:11Z</dcterms:modified>
</cp:coreProperties>
</file>